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63" r:id="rId3"/>
    <p:sldId id="258" r:id="rId4"/>
    <p:sldId id="259" r:id="rId5"/>
    <p:sldId id="260" r:id="rId6"/>
    <p:sldId id="261" r:id="rId7"/>
    <p:sldId id="262" r:id="rId8"/>
  </p:sldIdLst>
  <p:sldSz cx="12192000" cy="6858000"/>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79768" y="4715153"/>
            <a:ext cx="5438140" cy="4466987"/>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3: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3: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4: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0" name="Google Shape;100;p4: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5: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6" name="Google Shape;106;p5: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6: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2" name="Google Shape;112;p6: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7:notes"/>
          <p:cNvSpPr txBox="1">
            <a:spLocks noGrp="1"/>
          </p:cNvSpPr>
          <p:nvPr>
            <p:ph type="body" idx="1"/>
          </p:nvPr>
        </p:nvSpPr>
        <p:spPr>
          <a:xfrm>
            <a:off x="679768" y="4715153"/>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8" name="Google Shape;118;p7:notes"/>
          <p:cNvSpPr>
            <a:spLocks noGrp="1" noRot="1" noChangeAspect="1"/>
          </p:cNvSpPr>
          <p:nvPr>
            <p:ph type="sldImg" idx="2"/>
          </p:nvPr>
        </p:nvSpPr>
        <p:spPr>
          <a:xfrm>
            <a:off x="92075" y="744538"/>
            <a:ext cx="6615113"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1524000" y="304801"/>
            <a:ext cx="9144000" cy="12954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Calibri"/>
              <a:buNone/>
            </a:pPr>
            <a:r>
              <a:rPr lang="en-GB" dirty="0"/>
              <a:t>What is Phonics? – </a:t>
            </a:r>
            <a:r>
              <a:rPr lang="en-GB" sz="3200" dirty="0"/>
              <a:t>The relationship between sounds and symbols</a:t>
            </a:r>
            <a:endParaRPr dirty="0"/>
          </a:p>
        </p:txBody>
      </p:sp>
      <p:sp>
        <p:nvSpPr>
          <p:cNvPr id="85" name="Google Shape;85;p13"/>
          <p:cNvSpPr txBox="1">
            <a:spLocks noGrp="1"/>
          </p:cNvSpPr>
          <p:nvPr>
            <p:ph type="subTitle" idx="1"/>
          </p:nvPr>
        </p:nvSpPr>
        <p:spPr>
          <a:xfrm>
            <a:off x="1524000" y="1842052"/>
            <a:ext cx="9144000" cy="4108174"/>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220"/>
              <a:buFont typeface="Noto Sans Symbols"/>
              <a:buChar char="➢"/>
            </a:pPr>
            <a:r>
              <a:rPr lang="en-GB" sz="2220" dirty="0"/>
              <a:t>Grapheme – the symbol (written letter)</a:t>
            </a:r>
          </a:p>
          <a:p>
            <a:pPr marL="342900" lvl="0" indent="-342900" algn="l" rtl="0">
              <a:lnSpc>
                <a:spcPct val="90000"/>
              </a:lnSpc>
              <a:spcBef>
                <a:spcPts val="0"/>
              </a:spcBef>
              <a:spcAft>
                <a:spcPts val="0"/>
              </a:spcAft>
              <a:buClr>
                <a:schemeClr val="dk1"/>
              </a:buClr>
              <a:buSzPts val="2220"/>
              <a:buFont typeface="Noto Sans Symbols"/>
              <a:buChar char="➢"/>
            </a:pPr>
            <a:endParaRPr lang="en-GB" sz="2220" dirty="0"/>
          </a:p>
          <a:p>
            <a:pPr marL="342900" lvl="0" indent="-342900" algn="l" rtl="0">
              <a:lnSpc>
                <a:spcPct val="90000"/>
              </a:lnSpc>
              <a:spcBef>
                <a:spcPts val="0"/>
              </a:spcBef>
              <a:spcAft>
                <a:spcPts val="0"/>
              </a:spcAft>
              <a:buClr>
                <a:schemeClr val="dk1"/>
              </a:buClr>
              <a:buSzPts val="2220"/>
              <a:buFont typeface="Noto Sans Symbols"/>
              <a:buChar char="➢"/>
            </a:pPr>
            <a:r>
              <a:rPr lang="en-GB" sz="2220" dirty="0"/>
              <a:t>Phoneme – smallest unit of sound. Bear this in mind when teaching your children letter sounds!</a:t>
            </a:r>
            <a:endParaRPr sz="2220" dirty="0"/>
          </a:p>
          <a:p>
            <a:pPr marL="342900" lvl="0" indent="-342900" algn="l" rtl="0">
              <a:lnSpc>
                <a:spcPct val="90000"/>
              </a:lnSpc>
              <a:spcBef>
                <a:spcPts val="1000"/>
              </a:spcBef>
              <a:spcAft>
                <a:spcPts val="0"/>
              </a:spcAft>
              <a:buClr>
                <a:schemeClr val="dk1"/>
              </a:buClr>
              <a:buSzPts val="2220"/>
              <a:buFont typeface="Noto Sans Symbols"/>
              <a:buChar char="➢"/>
            </a:pPr>
            <a:r>
              <a:rPr lang="en-GB" sz="2220" dirty="0"/>
              <a:t>The English language is made up of 44 letter sounds (phonemes) using either 1, 2 or 3 letters that make 1 sound.</a:t>
            </a:r>
            <a:endParaRPr sz="2220" dirty="0"/>
          </a:p>
          <a:p>
            <a:pPr marL="342900" lvl="0" indent="-342900" algn="l" rtl="0">
              <a:lnSpc>
                <a:spcPct val="90000"/>
              </a:lnSpc>
              <a:spcBef>
                <a:spcPts val="1000"/>
              </a:spcBef>
              <a:spcAft>
                <a:spcPts val="0"/>
              </a:spcAft>
              <a:buClr>
                <a:schemeClr val="dk1"/>
              </a:buClr>
              <a:buSzPts val="2220"/>
              <a:buFont typeface="Noto Sans Symbols"/>
              <a:buChar char="➢"/>
            </a:pPr>
            <a:r>
              <a:rPr lang="en-GB" sz="2220" dirty="0"/>
              <a:t>Most schools follow a 6 phase scheme called Letters and Sounds. The scheme begins at Pre-school and ends at the end of Key Stage 2. Phase 1 is taught at pre-school with Phase 2 starting at the beginning of Reception.</a:t>
            </a:r>
            <a:endParaRPr dirty="0"/>
          </a:p>
          <a:p>
            <a:pPr marL="342900" lvl="0" indent="-201930" algn="l" rtl="0">
              <a:lnSpc>
                <a:spcPct val="90000"/>
              </a:lnSpc>
              <a:spcBef>
                <a:spcPts val="1000"/>
              </a:spcBef>
              <a:spcAft>
                <a:spcPts val="0"/>
              </a:spcAft>
              <a:buClr>
                <a:schemeClr val="dk1"/>
              </a:buClr>
              <a:buSzPts val="2220"/>
              <a:buFont typeface="Noto Sans Symbols"/>
              <a:buNone/>
            </a:pPr>
            <a:endParaRPr sz="222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FDC5E-02D2-420B-B913-33E0B7734405}"/>
              </a:ext>
            </a:extLst>
          </p:cNvPr>
          <p:cNvSpPr>
            <a:spLocks noGrp="1"/>
          </p:cNvSpPr>
          <p:nvPr>
            <p:ph type="title"/>
          </p:nvPr>
        </p:nvSpPr>
        <p:spPr/>
        <p:txBody>
          <a:bodyPr/>
          <a:lstStyle/>
          <a:p>
            <a:pPr algn="ctr"/>
            <a:r>
              <a:rPr lang="en-GB" dirty="0"/>
              <a:t>Phonological Awareness</a:t>
            </a:r>
          </a:p>
        </p:txBody>
      </p:sp>
      <p:sp>
        <p:nvSpPr>
          <p:cNvPr id="3" name="Text Placeholder 2">
            <a:extLst>
              <a:ext uri="{FF2B5EF4-FFF2-40B4-BE49-F238E27FC236}">
                <a16:creationId xmlns:a16="http://schemas.microsoft.com/office/drawing/2014/main" id="{63525AD2-7B83-480C-B8B2-0C235BDF6B94}"/>
              </a:ext>
            </a:extLst>
          </p:cNvPr>
          <p:cNvSpPr>
            <a:spLocks noGrp="1"/>
          </p:cNvSpPr>
          <p:nvPr>
            <p:ph type="body" idx="1"/>
          </p:nvPr>
        </p:nvSpPr>
        <p:spPr>
          <a:xfrm>
            <a:off x="838200" y="1455938"/>
            <a:ext cx="10515600" cy="5122415"/>
          </a:xfrm>
        </p:spPr>
        <p:txBody>
          <a:bodyPr/>
          <a:lstStyle/>
          <a:p>
            <a:pPr>
              <a:buFont typeface="Wingdings" panose="05000000000000000000" pitchFamily="2" charset="2"/>
              <a:buChar char="Ø"/>
            </a:pPr>
            <a:r>
              <a:rPr lang="en-GB" sz="2000" dirty="0"/>
              <a:t>This is a crucial stage, focussing on speaking and listening skills. </a:t>
            </a:r>
          </a:p>
          <a:p>
            <a:pPr>
              <a:buFont typeface="Wingdings" panose="05000000000000000000" pitchFamily="2" charset="2"/>
              <a:buChar char="Ø"/>
            </a:pPr>
            <a:r>
              <a:rPr lang="en-GB" sz="2000" dirty="0"/>
              <a:t>Without this stage being embedded, it would be very difficult for children to move on to Phase 2 and the learning of individual letter sounds and the ability to segment and blend. It is crucial that we don’t move the children on too quickly. </a:t>
            </a:r>
          </a:p>
          <a:p>
            <a:pPr marL="114300" indent="0" algn="ctr">
              <a:buNone/>
            </a:pPr>
            <a:r>
              <a:rPr lang="en-GB" sz="2000" b="1" dirty="0"/>
              <a:t>Stages of Phonological Awareness</a:t>
            </a:r>
          </a:p>
          <a:p>
            <a:pPr marL="114300" indent="0" algn="ctr">
              <a:buNone/>
            </a:pPr>
            <a:r>
              <a:rPr lang="en-GB" sz="2000" dirty="0"/>
              <a:t>Discriminating between non-speech sounds</a:t>
            </a:r>
          </a:p>
          <a:p>
            <a:pPr marL="114300" indent="0" algn="ctr">
              <a:buNone/>
            </a:pPr>
            <a:r>
              <a:rPr lang="en-GB" sz="2000" dirty="0"/>
              <a:t>Recognising that speech sounds are distinct from environmental sounds</a:t>
            </a:r>
          </a:p>
          <a:p>
            <a:pPr marL="114300" indent="0" algn="ctr">
              <a:buNone/>
            </a:pPr>
            <a:r>
              <a:rPr lang="en-GB" sz="2000" dirty="0"/>
              <a:t>Awareness of syllables  - segmenting and blending using syllables</a:t>
            </a:r>
          </a:p>
          <a:p>
            <a:pPr marL="114300" indent="0" algn="ctr">
              <a:buNone/>
            </a:pPr>
            <a:r>
              <a:rPr lang="en-GB" sz="1600" dirty="0"/>
              <a:t>Onset (the initial phoneme) and Rime (usually a vowel followed by the remaining consonants) - d-</a:t>
            </a:r>
            <a:r>
              <a:rPr lang="en-GB" sz="1600" dirty="0" err="1"/>
              <a:t>og</a:t>
            </a:r>
            <a:r>
              <a:rPr lang="en-GB" sz="1600" dirty="0"/>
              <a:t>, c-at, s-it</a:t>
            </a:r>
          </a:p>
          <a:p>
            <a:pPr marL="114300" indent="0" algn="ctr">
              <a:buNone/>
            </a:pPr>
            <a:r>
              <a:rPr lang="en-GB" sz="2000" dirty="0"/>
              <a:t>Rhyme</a:t>
            </a:r>
          </a:p>
          <a:p>
            <a:pPr marL="114300" indent="0" algn="ctr">
              <a:buNone/>
            </a:pPr>
            <a:r>
              <a:rPr lang="en-GB" sz="2000" dirty="0"/>
              <a:t>Alliteration – Recognising that words begin with the same sounds</a:t>
            </a:r>
          </a:p>
          <a:p>
            <a:pPr marL="114300" indent="0" algn="ctr">
              <a:buNone/>
            </a:pPr>
            <a:endParaRPr lang="en-GB" sz="2000" dirty="0"/>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3771587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5"/>
          <p:cNvSpPr txBox="1">
            <a:spLocks noGrp="1"/>
          </p:cNvSpPr>
          <p:nvPr>
            <p:ph type="ctrTitle"/>
          </p:nvPr>
        </p:nvSpPr>
        <p:spPr>
          <a:xfrm>
            <a:off x="1524000" y="1122363"/>
            <a:ext cx="9144000" cy="958228"/>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Calibri"/>
              <a:buNone/>
            </a:pPr>
            <a:r>
              <a:rPr lang="en-GB" dirty="0"/>
              <a:t>Phase 1 </a:t>
            </a:r>
            <a:endParaRPr dirty="0"/>
          </a:p>
        </p:txBody>
      </p:sp>
      <p:sp>
        <p:nvSpPr>
          <p:cNvPr id="97" name="Google Shape;97;p15"/>
          <p:cNvSpPr txBox="1">
            <a:spLocks noGrp="1"/>
          </p:cNvSpPr>
          <p:nvPr>
            <p:ph type="subTitle" idx="1"/>
          </p:nvPr>
        </p:nvSpPr>
        <p:spPr>
          <a:xfrm>
            <a:off x="1524000" y="1983400"/>
            <a:ext cx="9144000" cy="4594200"/>
          </a:xfrm>
          <a:prstGeom prst="rect">
            <a:avLst/>
          </a:prstGeom>
          <a:noFill/>
          <a:ln>
            <a:noFill/>
          </a:ln>
        </p:spPr>
        <p:txBody>
          <a:bodyPr spcFirstLastPara="1" wrap="square" lIns="91425" tIns="45700" rIns="91425" bIns="45700" anchor="t" anchorCtr="0">
            <a:noAutofit/>
          </a:bodyPr>
          <a:lstStyle/>
          <a:p>
            <a:pPr marL="0" lvl="0" indent="0" algn="ctr" rtl="0">
              <a:lnSpc>
                <a:spcPct val="80000"/>
              </a:lnSpc>
              <a:spcBef>
                <a:spcPts val="1000"/>
              </a:spcBef>
              <a:spcAft>
                <a:spcPts val="0"/>
              </a:spcAft>
              <a:buClr>
                <a:schemeClr val="dk1"/>
              </a:buClr>
              <a:buSzPts val="2400"/>
              <a:buNone/>
            </a:pPr>
            <a:r>
              <a:rPr lang="en-GB" dirty="0"/>
              <a:t>Environmental sounds</a:t>
            </a:r>
            <a:endParaRPr dirty="0"/>
          </a:p>
          <a:p>
            <a:pPr marL="0" lvl="0" indent="0" algn="ctr" rtl="0">
              <a:lnSpc>
                <a:spcPct val="80000"/>
              </a:lnSpc>
              <a:spcBef>
                <a:spcPts val="1000"/>
              </a:spcBef>
              <a:spcAft>
                <a:spcPts val="0"/>
              </a:spcAft>
              <a:buClr>
                <a:schemeClr val="dk1"/>
              </a:buClr>
              <a:buSzPts val="2400"/>
              <a:buNone/>
            </a:pPr>
            <a:r>
              <a:rPr lang="en-GB" dirty="0"/>
              <a:t>Instrumental sounds</a:t>
            </a:r>
            <a:endParaRPr dirty="0"/>
          </a:p>
          <a:p>
            <a:pPr marL="0" lvl="0" indent="0" algn="ctr" rtl="0">
              <a:lnSpc>
                <a:spcPct val="80000"/>
              </a:lnSpc>
              <a:spcBef>
                <a:spcPts val="1000"/>
              </a:spcBef>
              <a:spcAft>
                <a:spcPts val="0"/>
              </a:spcAft>
              <a:buClr>
                <a:schemeClr val="dk1"/>
              </a:buClr>
              <a:buSzPts val="2400"/>
              <a:buNone/>
            </a:pPr>
            <a:r>
              <a:rPr lang="en-GB" dirty="0"/>
              <a:t>Body percussion</a:t>
            </a:r>
            <a:endParaRPr dirty="0"/>
          </a:p>
          <a:p>
            <a:pPr marL="0" lvl="0" indent="0" algn="ctr" rtl="0">
              <a:lnSpc>
                <a:spcPct val="80000"/>
              </a:lnSpc>
              <a:spcBef>
                <a:spcPts val="1000"/>
              </a:spcBef>
              <a:spcAft>
                <a:spcPts val="0"/>
              </a:spcAft>
              <a:buClr>
                <a:schemeClr val="dk1"/>
              </a:buClr>
              <a:buSzPts val="2400"/>
              <a:buNone/>
            </a:pPr>
            <a:r>
              <a:rPr lang="en-GB" dirty="0"/>
              <a:t>Rhythm and rhyme</a:t>
            </a:r>
            <a:endParaRPr dirty="0"/>
          </a:p>
          <a:p>
            <a:pPr marL="0" lvl="0" indent="0" algn="ctr" rtl="0">
              <a:lnSpc>
                <a:spcPct val="80000"/>
              </a:lnSpc>
              <a:spcBef>
                <a:spcPts val="1000"/>
              </a:spcBef>
              <a:spcAft>
                <a:spcPts val="0"/>
              </a:spcAft>
              <a:buClr>
                <a:schemeClr val="dk1"/>
              </a:buClr>
              <a:buSzPts val="2400"/>
              <a:buNone/>
            </a:pPr>
            <a:r>
              <a:rPr lang="en-GB" dirty="0"/>
              <a:t>Alliteration</a:t>
            </a:r>
            <a:endParaRPr dirty="0"/>
          </a:p>
          <a:p>
            <a:pPr marL="0" lvl="0" indent="0" algn="ctr" rtl="0">
              <a:lnSpc>
                <a:spcPct val="80000"/>
              </a:lnSpc>
              <a:spcBef>
                <a:spcPts val="1000"/>
              </a:spcBef>
              <a:spcAft>
                <a:spcPts val="0"/>
              </a:spcAft>
              <a:buClr>
                <a:schemeClr val="dk1"/>
              </a:buClr>
              <a:buSzPts val="2400"/>
              <a:buNone/>
            </a:pPr>
            <a:r>
              <a:rPr lang="en-GB" dirty="0"/>
              <a:t>Voice sounds</a:t>
            </a:r>
          </a:p>
          <a:p>
            <a:pPr marL="0" lvl="0" indent="0" algn="ctr" rtl="0">
              <a:lnSpc>
                <a:spcPct val="80000"/>
              </a:lnSpc>
              <a:spcBef>
                <a:spcPts val="1000"/>
              </a:spcBef>
              <a:spcAft>
                <a:spcPts val="0"/>
              </a:spcAft>
              <a:buClr>
                <a:schemeClr val="dk1"/>
              </a:buClr>
              <a:buSzPts val="2400"/>
              <a:buNone/>
            </a:pPr>
            <a:r>
              <a:rPr lang="en-GB" dirty="0"/>
              <a:t>(syllables, onset and rime)</a:t>
            </a:r>
            <a:endParaRPr dirty="0"/>
          </a:p>
          <a:p>
            <a:pPr marL="0" lvl="0" indent="0" algn="ctr" rtl="0">
              <a:lnSpc>
                <a:spcPct val="80000"/>
              </a:lnSpc>
              <a:spcBef>
                <a:spcPts val="1000"/>
              </a:spcBef>
              <a:spcAft>
                <a:spcPts val="0"/>
              </a:spcAft>
              <a:buClr>
                <a:schemeClr val="dk1"/>
              </a:buClr>
              <a:buSzPts val="2400"/>
              <a:buNone/>
            </a:pPr>
            <a:r>
              <a:rPr lang="en-GB" sz="1800" dirty="0"/>
              <a:t>Typical activities include listening walks, playing and identifying the sounds that instruments make, action songs, learning rhymes, listening to rhyming stories, rhythmic stories, identifying alliteration within stories, segmenting and blending syllables and onset and rime.</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6"/>
          <p:cNvSpPr txBox="1">
            <a:spLocks noGrp="1"/>
          </p:cNvSpPr>
          <p:nvPr>
            <p:ph type="ctrTitle"/>
          </p:nvPr>
        </p:nvSpPr>
        <p:spPr>
          <a:xfrm>
            <a:off x="1524000" y="344557"/>
            <a:ext cx="9144000" cy="1413222"/>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Calibri"/>
              <a:buNone/>
            </a:pPr>
            <a:r>
              <a:rPr lang="en-GB" sz="3200" dirty="0"/>
              <a:t>Oral Segmenting and Blending – at the very end of Phase 1 once the children have a sound phonological awareness. </a:t>
            </a:r>
            <a:endParaRPr sz="3200" dirty="0"/>
          </a:p>
        </p:txBody>
      </p:sp>
      <p:sp>
        <p:nvSpPr>
          <p:cNvPr id="103" name="Google Shape;103;p16"/>
          <p:cNvSpPr txBox="1">
            <a:spLocks noGrp="1"/>
          </p:cNvSpPr>
          <p:nvPr>
            <p:ph type="subTitle" idx="1"/>
          </p:nvPr>
        </p:nvSpPr>
        <p:spPr>
          <a:xfrm>
            <a:off x="1524000" y="2032987"/>
            <a:ext cx="9144000" cy="4480456"/>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400"/>
              <a:buFont typeface="Noto Sans Symbols"/>
              <a:buChar char="➢"/>
            </a:pPr>
            <a:r>
              <a:rPr lang="en-GB" b="1" dirty="0"/>
              <a:t>The ability to blend in order to read </a:t>
            </a:r>
            <a:r>
              <a:rPr lang="en-GB" dirty="0"/>
              <a:t>- Understanding that the sounds d-o-g blends to make dog.</a:t>
            </a:r>
            <a:endParaRPr dirty="0"/>
          </a:p>
          <a:p>
            <a:pPr marL="342900" lvl="0" indent="-342900" algn="l" rtl="0">
              <a:lnSpc>
                <a:spcPct val="90000"/>
              </a:lnSpc>
              <a:spcBef>
                <a:spcPts val="1000"/>
              </a:spcBef>
              <a:spcAft>
                <a:spcPts val="0"/>
              </a:spcAft>
              <a:buClr>
                <a:schemeClr val="dk1"/>
              </a:buClr>
              <a:buSzPts val="2400"/>
              <a:buFont typeface="Noto Sans Symbols"/>
              <a:buChar char="➢"/>
            </a:pPr>
            <a:r>
              <a:rPr lang="en-GB" dirty="0"/>
              <a:t> </a:t>
            </a:r>
            <a:r>
              <a:rPr lang="en-GB" b="1" dirty="0"/>
              <a:t>To segment in order to write - </a:t>
            </a:r>
            <a:r>
              <a:rPr lang="en-GB" dirty="0"/>
              <a:t>Hearing the word dog as a whole word and segmenting it into individual sounds. Segmenting often comes much later! </a:t>
            </a:r>
            <a:endParaRPr dirty="0"/>
          </a:p>
          <a:p>
            <a:pPr marL="342900" lvl="0" indent="-342900" algn="l" rtl="0">
              <a:lnSpc>
                <a:spcPct val="90000"/>
              </a:lnSpc>
              <a:spcBef>
                <a:spcPts val="1000"/>
              </a:spcBef>
              <a:spcAft>
                <a:spcPts val="0"/>
              </a:spcAft>
              <a:buClr>
                <a:schemeClr val="dk1"/>
              </a:buClr>
              <a:buSzPts val="2400"/>
              <a:buFont typeface="Noto Sans Symbols"/>
              <a:buChar char="➢"/>
            </a:pPr>
            <a:r>
              <a:rPr lang="en-GB" dirty="0"/>
              <a:t>It is important at this stage that letter sounds are pronounced correctly. Remember – Phoneme means ‘smallest unit of sound.’</a:t>
            </a:r>
          </a:p>
          <a:p>
            <a:pPr marL="342900" lvl="0" indent="-342900" algn="l" rtl="0">
              <a:lnSpc>
                <a:spcPct val="90000"/>
              </a:lnSpc>
              <a:spcBef>
                <a:spcPts val="1000"/>
              </a:spcBef>
              <a:spcAft>
                <a:spcPts val="0"/>
              </a:spcAft>
              <a:buClr>
                <a:schemeClr val="dk1"/>
              </a:buClr>
              <a:buSzPts val="2400"/>
              <a:buFont typeface="Noto Sans Symbols"/>
              <a:buChar char="➢"/>
            </a:pPr>
            <a:r>
              <a:rPr lang="en-GB" dirty="0"/>
              <a:t>If children are finding this step difficult, segmenting and blending using syllables and onset and rime is often a good intermediate step.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7"/>
          <p:cNvSpPr txBox="1">
            <a:spLocks noGrp="1"/>
          </p:cNvSpPr>
          <p:nvPr>
            <p:ph type="ctrTitle"/>
          </p:nvPr>
        </p:nvSpPr>
        <p:spPr>
          <a:xfrm>
            <a:off x="1524000" y="251792"/>
            <a:ext cx="9144000" cy="1179444"/>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4400"/>
              <a:buFont typeface="Calibri"/>
              <a:buNone/>
            </a:pPr>
            <a:r>
              <a:rPr lang="en-GB" sz="4400"/>
              <a:t>Phase 2- Usually introduced at the beginning of Reception</a:t>
            </a:r>
            <a:endParaRPr/>
          </a:p>
        </p:txBody>
      </p:sp>
      <p:sp>
        <p:nvSpPr>
          <p:cNvPr id="109" name="Google Shape;109;p17"/>
          <p:cNvSpPr txBox="1">
            <a:spLocks noGrp="1"/>
          </p:cNvSpPr>
          <p:nvPr>
            <p:ph type="subTitle" idx="1"/>
          </p:nvPr>
        </p:nvSpPr>
        <p:spPr>
          <a:xfrm>
            <a:off x="1524000" y="1603513"/>
            <a:ext cx="9144000" cy="4373217"/>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400"/>
              <a:buNone/>
            </a:pPr>
            <a:r>
              <a:rPr lang="en-GB" dirty="0"/>
              <a:t>This is the first stage that specific letter sounds are introduced. </a:t>
            </a:r>
            <a:endParaRPr dirty="0"/>
          </a:p>
          <a:p>
            <a:pPr marL="342900" lvl="0" indent="-342900" algn="l" rtl="0">
              <a:lnSpc>
                <a:spcPct val="90000"/>
              </a:lnSpc>
              <a:spcBef>
                <a:spcPts val="1000"/>
              </a:spcBef>
              <a:spcAft>
                <a:spcPts val="0"/>
              </a:spcAft>
              <a:buClr>
                <a:schemeClr val="dk1"/>
              </a:buClr>
              <a:buSzPts val="2400"/>
              <a:buFont typeface="Noto Sans Symbols"/>
              <a:buChar char="➢"/>
            </a:pPr>
            <a:r>
              <a:rPr lang="en-GB" dirty="0"/>
              <a:t>19 of the most common single letter sounds are introduced at this stage in groups of 5 or 6 letters. </a:t>
            </a:r>
            <a:endParaRPr dirty="0"/>
          </a:p>
          <a:p>
            <a:pPr marL="342900" lvl="0" indent="-342900" algn="l" rtl="0">
              <a:lnSpc>
                <a:spcPct val="90000"/>
              </a:lnSpc>
              <a:spcBef>
                <a:spcPts val="1000"/>
              </a:spcBef>
              <a:spcAft>
                <a:spcPts val="0"/>
              </a:spcAft>
              <a:buClr>
                <a:schemeClr val="dk1"/>
              </a:buClr>
              <a:buSzPts val="2400"/>
              <a:buFont typeface="Noto Sans Symbols"/>
              <a:buChar char="➢"/>
            </a:pPr>
            <a:r>
              <a:rPr lang="en-GB" dirty="0"/>
              <a:t>Starting with </a:t>
            </a:r>
            <a:r>
              <a:rPr lang="en-GB" dirty="0" err="1"/>
              <a:t>s,a,t,p,i,n</a:t>
            </a:r>
            <a:r>
              <a:rPr lang="en-GB" dirty="0"/>
              <a:t>  These are taught first as they allow children to blend to read a variety of simple words very quickly</a:t>
            </a:r>
            <a:endParaRPr dirty="0"/>
          </a:p>
          <a:p>
            <a:pPr marL="0" lvl="0" indent="0" algn="l" rtl="0">
              <a:lnSpc>
                <a:spcPct val="90000"/>
              </a:lnSpc>
              <a:spcBef>
                <a:spcPts val="1000"/>
              </a:spcBef>
              <a:spcAft>
                <a:spcPts val="0"/>
              </a:spcAft>
              <a:buClr>
                <a:schemeClr val="dk1"/>
              </a:buClr>
              <a:buSzPts val="2400"/>
              <a:buNone/>
            </a:pPr>
            <a:r>
              <a:rPr lang="en-GB" dirty="0"/>
              <a:t>By the end of Phase 2, children should be able to read some VC (on, at, it)  and CVC words (dog, cat, sit, sat)</a:t>
            </a:r>
            <a:endParaRPr dirty="0"/>
          </a:p>
          <a:p>
            <a:pPr marL="342900" lvl="0" indent="-342900" algn="l" rtl="0">
              <a:lnSpc>
                <a:spcPct val="90000"/>
              </a:lnSpc>
              <a:spcBef>
                <a:spcPts val="1000"/>
              </a:spcBef>
              <a:spcAft>
                <a:spcPts val="0"/>
              </a:spcAft>
              <a:buClr>
                <a:schemeClr val="dk1"/>
              </a:buClr>
              <a:buSzPts val="2400"/>
              <a:buFont typeface="Noto Sans Symbols"/>
              <a:buChar char="➢"/>
            </a:pPr>
            <a:r>
              <a:rPr lang="en-GB" dirty="0"/>
              <a:t>6 Tricky words are introduced at this stage:</a:t>
            </a:r>
            <a:endParaRPr dirty="0"/>
          </a:p>
          <a:p>
            <a:pPr marL="0" lvl="0" indent="0" algn="l" rtl="0">
              <a:lnSpc>
                <a:spcPct val="90000"/>
              </a:lnSpc>
              <a:spcBef>
                <a:spcPts val="1000"/>
              </a:spcBef>
              <a:spcAft>
                <a:spcPts val="0"/>
              </a:spcAft>
              <a:buClr>
                <a:schemeClr val="dk1"/>
              </a:buClr>
              <a:buSzPts val="2400"/>
              <a:buNone/>
            </a:pPr>
            <a:r>
              <a:rPr lang="en-GB" dirty="0"/>
              <a:t>I, no, to, the, go, into</a:t>
            </a:r>
            <a:endParaRPr dirty="0"/>
          </a:p>
          <a:p>
            <a:pPr marL="0" lvl="0" indent="0" algn="l" rtl="0">
              <a:lnSpc>
                <a:spcPct val="90000"/>
              </a:lnSpc>
              <a:spcBef>
                <a:spcPts val="1000"/>
              </a:spcBef>
              <a:spcAft>
                <a:spcPts val="0"/>
              </a:spcAft>
              <a:buClr>
                <a:schemeClr val="dk1"/>
              </a:buClr>
              <a:buSzPts val="2400"/>
              <a:buNone/>
            </a:pPr>
            <a:endParaRPr dirty="0"/>
          </a:p>
          <a:p>
            <a:pPr marL="0" lvl="0" indent="0" algn="l" rtl="0">
              <a:lnSpc>
                <a:spcPct val="90000"/>
              </a:lnSpc>
              <a:spcBef>
                <a:spcPts val="1000"/>
              </a:spcBef>
              <a:spcAft>
                <a:spcPts val="0"/>
              </a:spcAft>
              <a:buClr>
                <a:schemeClr val="dk1"/>
              </a:buClr>
              <a:buSzPts val="2400"/>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Calibri"/>
              <a:buNone/>
            </a:pPr>
            <a:r>
              <a:rPr lang="en-GB" dirty="0"/>
              <a:t>Phase 2 sound mat</a:t>
            </a:r>
            <a:endParaRPr dirty="0"/>
          </a:p>
        </p:txBody>
      </p:sp>
      <p:sp>
        <p:nvSpPr>
          <p:cNvPr id="115" name="Google Shape;115;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rgbClr val="FF0000"/>
              </a:buClr>
              <a:buSzPts val="24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9"/>
          <p:cNvSpPr txBox="1">
            <a:spLocks noGrp="1"/>
          </p:cNvSpPr>
          <p:nvPr>
            <p:ph type="ctrTitle"/>
          </p:nvPr>
        </p:nvSpPr>
        <p:spPr>
          <a:xfrm>
            <a:off x="1524000" y="291548"/>
            <a:ext cx="9144000" cy="1152939"/>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6000"/>
              <a:buFont typeface="Calibri"/>
              <a:buNone/>
            </a:pPr>
            <a:r>
              <a:rPr lang="en-GB"/>
              <a:t>Websites and Resources</a:t>
            </a:r>
            <a:endParaRPr/>
          </a:p>
        </p:txBody>
      </p:sp>
      <p:sp>
        <p:nvSpPr>
          <p:cNvPr id="121" name="Google Shape;121;p19"/>
          <p:cNvSpPr txBox="1">
            <a:spLocks noGrp="1"/>
          </p:cNvSpPr>
          <p:nvPr>
            <p:ph type="subTitle" idx="1"/>
          </p:nvPr>
        </p:nvSpPr>
        <p:spPr>
          <a:xfrm>
            <a:off x="1524000" y="2273105"/>
            <a:ext cx="9144000" cy="29388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400"/>
              <a:buNone/>
            </a:pPr>
            <a:endParaRPr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TotalTime>
  <Words>544</Words>
  <Application>Microsoft Office PowerPoint</Application>
  <PresentationFormat>Widescreen</PresentationFormat>
  <Paragraphs>39</Paragraphs>
  <Slides>7</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Noto Sans Symbols</vt:lpstr>
      <vt:lpstr>Wingdings</vt:lpstr>
      <vt:lpstr>Office Theme</vt:lpstr>
      <vt:lpstr>What is Phonics? – The relationship between sounds and symbols</vt:lpstr>
      <vt:lpstr>Phonological Awareness</vt:lpstr>
      <vt:lpstr>Phase 1 </vt:lpstr>
      <vt:lpstr>Oral Segmenting and Blending – at the very end of Phase 1 once the children have a sound phonological awareness. </vt:lpstr>
      <vt:lpstr>Phase 2- Usually introduced at the beginning of Reception</vt:lpstr>
      <vt:lpstr>Phase 2 sound mat</vt:lpstr>
      <vt:lpstr>Websites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Phonics? – The relationship between sounds and symbols</dc:title>
  <dc:creator>Emma Tiny Tots</dc:creator>
  <cp:lastModifiedBy>Emma Tiny Tots</cp:lastModifiedBy>
  <cp:revision>8</cp:revision>
  <cp:lastPrinted>2019-02-26T13:53:53Z</cp:lastPrinted>
  <dcterms:modified xsi:type="dcterms:W3CDTF">2019-02-27T14:48:28Z</dcterms:modified>
</cp:coreProperties>
</file>